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letusosa" id="{2F055A34-D581-4040-9497-9B2DF7A46741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</p14:sldIdLst>
        </p14:section>
        <p14:section name="Nimetön osa" id="{DE85D1F1-07AE-4BDD-B303-09759212ADFF}">
          <p14:sldIdLst>
            <p14:sldId id="269"/>
            <p14:sldId id="270"/>
            <p14:sldId id="271"/>
            <p14:sldId id="272"/>
            <p14:sldId id="2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47" autoAdjust="0"/>
    <p:restoredTop sz="86422" autoAdjust="0"/>
  </p:normalViewPr>
  <p:slideViewPr>
    <p:cSldViewPr>
      <p:cViewPr varScale="1">
        <p:scale>
          <a:sx n="65" d="100"/>
          <a:sy n="65" d="100"/>
        </p:scale>
        <p:origin x="8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4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5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Alle tavoitetason</c:v>
                </c:pt>
              </c:strCache>
            </c:strRef>
          </c:tx>
          <c:invertIfNegative val="0"/>
          <c:cat>
            <c:strRef>
              <c:f>Taul1!$A$2:$A$5</c:f>
              <c:strCache>
                <c:ptCount val="4"/>
                <c:pt idx="0">
                  <c:v>2013, A-en</c:v>
                </c:pt>
                <c:pt idx="1">
                  <c:v>1999, A-en</c:v>
                </c:pt>
                <c:pt idx="2">
                  <c:v>2013, A-ru</c:v>
                </c:pt>
                <c:pt idx="3">
                  <c:v>2008, B-ru</c:v>
                </c:pt>
              </c:strCache>
            </c:strRef>
          </c:cat>
          <c:val>
            <c:numRef>
              <c:f>Taul1!$B$2:$B$5</c:f>
              <c:numCache>
                <c:formatCode>General</c:formatCode>
                <c:ptCount val="4"/>
                <c:pt idx="0">
                  <c:v>23</c:v>
                </c:pt>
                <c:pt idx="1">
                  <c:v>14</c:v>
                </c:pt>
                <c:pt idx="2">
                  <c:v>24</c:v>
                </c:pt>
                <c:pt idx="3">
                  <c:v>68</c:v>
                </c:pt>
              </c:numCache>
            </c:numRef>
          </c:val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Tavoitetaso</c:v>
                </c:pt>
              </c:strCache>
            </c:strRef>
          </c:tx>
          <c:invertIfNegative val="0"/>
          <c:cat>
            <c:strRef>
              <c:f>Taul1!$A$2:$A$5</c:f>
              <c:strCache>
                <c:ptCount val="4"/>
                <c:pt idx="0">
                  <c:v>2013, A-en</c:v>
                </c:pt>
                <c:pt idx="1">
                  <c:v>1999, A-en</c:v>
                </c:pt>
                <c:pt idx="2">
                  <c:v>2013, A-ru</c:v>
                </c:pt>
                <c:pt idx="3">
                  <c:v>2008, B-ru</c:v>
                </c:pt>
              </c:strCache>
            </c:strRef>
          </c:cat>
          <c:val>
            <c:numRef>
              <c:f>Taul1!$C$2:$C$5</c:f>
              <c:numCache>
                <c:formatCode>General</c:formatCode>
                <c:ptCount val="4"/>
                <c:pt idx="0">
                  <c:v>14</c:v>
                </c:pt>
                <c:pt idx="1">
                  <c:v>24</c:v>
                </c:pt>
                <c:pt idx="2">
                  <c:v>20</c:v>
                </c:pt>
                <c:pt idx="3">
                  <c:v>16</c:v>
                </c:pt>
              </c:numCache>
            </c:numRef>
          </c:val>
        </c:ser>
        <c:ser>
          <c:idx val="2"/>
          <c:order val="2"/>
          <c:tx>
            <c:strRef>
              <c:f>Taul1!$D$1</c:f>
              <c:strCache>
                <c:ptCount val="1"/>
                <c:pt idx="0">
                  <c:v>Yli tavoitetason</c:v>
                </c:pt>
              </c:strCache>
            </c:strRef>
          </c:tx>
          <c:invertIfNegative val="0"/>
          <c:cat>
            <c:strRef>
              <c:f>Taul1!$A$2:$A$5</c:f>
              <c:strCache>
                <c:ptCount val="4"/>
                <c:pt idx="0">
                  <c:v>2013, A-en</c:v>
                </c:pt>
                <c:pt idx="1">
                  <c:v>1999, A-en</c:v>
                </c:pt>
                <c:pt idx="2">
                  <c:v>2013, A-ru</c:v>
                </c:pt>
                <c:pt idx="3">
                  <c:v>2008, B-ru</c:v>
                </c:pt>
              </c:strCache>
            </c:strRef>
          </c:cat>
          <c:val>
            <c:numRef>
              <c:f>Taul1!$D$2:$D$5</c:f>
              <c:numCache>
                <c:formatCode>General</c:formatCode>
                <c:ptCount val="4"/>
                <c:pt idx="0">
                  <c:v>64</c:v>
                </c:pt>
                <c:pt idx="1">
                  <c:v>62</c:v>
                </c:pt>
                <c:pt idx="2">
                  <c:v>56</c:v>
                </c:pt>
                <c:pt idx="3">
                  <c:v>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3235728"/>
        <c:axId val="172603312"/>
      </c:barChart>
      <c:catAx>
        <c:axId val="1732357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72603312"/>
        <c:crosses val="autoZero"/>
        <c:auto val="1"/>
        <c:lblAlgn val="ctr"/>
        <c:lblOffset val="100"/>
        <c:noMultiLvlLbl val="0"/>
      </c:catAx>
      <c:valAx>
        <c:axId val="1726033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323572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fi-FI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Alle tavoitetason</c:v>
                </c:pt>
              </c:strCache>
            </c:strRef>
          </c:tx>
          <c:invertIfNegative val="0"/>
          <c:cat>
            <c:strRef>
              <c:f>Taul1!$A$2:$A$5</c:f>
              <c:strCache>
                <c:ptCount val="4"/>
                <c:pt idx="0">
                  <c:v>2013, A-en</c:v>
                </c:pt>
                <c:pt idx="1">
                  <c:v>1999, A-en</c:v>
                </c:pt>
                <c:pt idx="2">
                  <c:v>2013. A-ru</c:v>
                </c:pt>
                <c:pt idx="3">
                  <c:v>2008, B-ru</c:v>
                </c:pt>
              </c:strCache>
            </c:strRef>
          </c:cat>
          <c:val>
            <c:numRef>
              <c:f>Taul1!$B$2:$B$5</c:f>
              <c:numCache>
                <c:formatCode>General</c:formatCode>
                <c:ptCount val="4"/>
                <c:pt idx="0">
                  <c:v>29</c:v>
                </c:pt>
                <c:pt idx="1">
                  <c:v>44</c:v>
                </c:pt>
                <c:pt idx="2">
                  <c:v>44</c:v>
                </c:pt>
                <c:pt idx="3">
                  <c:v>49</c:v>
                </c:pt>
              </c:numCache>
            </c:numRef>
          </c:val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Tavoitetaso</c:v>
                </c:pt>
              </c:strCache>
            </c:strRef>
          </c:tx>
          <c:invertIfNegative val="0"/>
          <c:cat>
            <c:strRef>
              <c:f>Taul1!$A$2:$A$5</c:f>
              <c:strCache>
                <c:ptCount val="4"/>
                <c:pt idx="0">
                  <c:v>2013, A-en</c:v>
                </c:pt>
                <c:pt idx="1">
                  <c:v>1999, A-en</c:v>
                </c:pt>
                <c:pt idx="2">
                  <c:v>2013. A-ru</c:v>
                </c:pt>
                <c:pt idx="3">
                  <c:v>2008, B-ru</c:v>
                </c:pt>
              </c:strCache>
            </c:strRef>
          </c:cat>
          <c:val>
            <c:numRef>
              <c:f>Taul1!$C$2:$C$5</c:f>
              <c:numCache>
                <c:formatCode>General</c:formatCode>
                <c:ptCount val="4"/>
                <c:pt idx="0">
                  <c:v>15</c:v>
                </c:pt>
                <c:pt idx="1">
                  <c:v>32</c:v>
                </c:pt>
                <c:pt idx="2">
                  <c:v>20</c:v>
                </c:pt>
                <c:pt idx="3">
                  <c:v>19</c:v>
                </c:pt>
              </c:numCache>
            </c:numRef>
          </c:val>
        </c:ser>
        <c:ser>
          <c:idx val="2"/>
          <c:order val="2"/>
          <c:tx>
            <c:strRef>
              <c:f>Taul1!$D$1</c:f>
              <c:strCache>
                <c:ptCount val="1"/>
                <c:pt idx="0">
                  <c:v>Yli tavoitetason</c:v>
                </c:pt>
              </c:strCache>
            </c:strRef>
          </c:tx>
          <c:invertIfNegative val="0"/>
          <c:cat>
            <c:strRef>
              <c:f>Taul1!$A$2:$A$5</c:f>
              <c:strCache>
                <c:ptCount val="4"/>
                <c:pt idx="0">
                  <c:v>2013, A-en</c:v>
                </c:pt>
                <c:pt idx="1">
                  <c:v>1999, A-en</c:v>
                </c:pt>
                <c:pt idx="2">
                  <c:v>2013. A-ru</c:v>
                </c:pt>
                <c:pt idx="3">
                  <c:v>2008, B-ru</c:v>
                </c:pt>
              </c:strCache>
            </c:strRef>
          </c:cat>
          <c:val>
            <c:numRef>
              <c:f>Taul1!$D$2:$D$5</c:f>
              <c:numCache>
                <c:formatCode>General</c:formatCode>
                <c:ptCount val="4"/>
                <c:pt idx="0">
                  <c:v>57</c:v>
                </c:pt>
                <c:pt idx="1">
                  <c:v>25</c:v>
                </c:pt>
                <c:pt idx="2">
                  <c:v>37</c:v>
                </c:pt>
                <c:pt idx="3">
                  <c:v>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2732016"/>
        <c:axId val="172181704"/>
      </c:barChart>
      <c:catAx>
        <c:axId val="1727320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72181704"/>
        <c:crosses val="autoZero"/>
        <c:auto val="1"/>
        <c:lblAlgn val="ctr"/>
        <c:lblOffset val="100"/>
        <c:noMultiLvlLbl val="0"/>
      </c:catAx>
      <c:valAx>
        <c:axId val="1721817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273201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fi-FI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Alle tavoitetason</c:v>
                </c:pt>
              </c:strCache>
            </c:strRef>
          </c:tx>
          <c:invertIfNegative val="0"/>
          <c:cat>
            <c:strRef>
              <c:f>Taul1!$A$2:$A$5</c:f>
              <c:strCache>
                <c:ptCount val="4"/>
                <c:pt idx="0">
                  <c:v>2013, A-en</c:v>
                </c:pt>
                <c:pt idx="1">
                  <c:v>1999, A-en</c:v>
                </c:pt>
                <c:pt idx="2">
                  <c:v>2013, A-ru</c:v>
                </c:pt>
                <c:pt idx="3">
                  <c:v>2008, B-ru</c:v>
                </c:pt>
              </c:strCache>
            </c:strRef>
          </c:cat>
          <c:val>
            <c:numRef>
              <c:f>Taul1!$B$2:$B$5</c:f>
              <c:numCache>
                <c:formatCode>General</c:formatCode>
                <c:ptCount val="4"/>
                <c:pt idx="0">
                  <c:v>33</c:v>
                </c:pt>
                <c:pt idx="1">
                  <c:v>31</c:v>
                </c:pt>
                <c:pt idx="2">
                  <c:v>22</c:v>
                </c:pt>
                <c:pt idx="3">
                  <c:v>41</c:v>
                </c:pt>
              </c:numCache>
            </c:numRef>
          </c:val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Tavoitetaso</c:v>
                </c:pt>
              </c:strCache>
            </c:strRef>
          </c:tx>
          <c:invertIfNegative val="0"/>
          <c:cat>
            <c:strRef>
              <c:f>Taul1!$A$2:$A$5</c:f>
              <c:strCache>
                <c:ptCount val="4"/>
                <c:pt idx="0">
                  <c:v>2013, A-en</c:v>
                </c:pt>
                <c:pt idx="1">
                  <c:v>1999, A-en</c:v>
                </c:pt>
                <c:pt idx="2">
                  <c:v>2013, A-ru</c:v>
                </c:pt>
                <c:pt idx="3">
                  <c:v>2008, B-ru</c:v>
                </c:pt>
              </c:strCache>
            </c:strRef>
          </c:cat>
          <c:val>
            <c:numRef>
              <c:f>Taul1!$C$2:$C$5</c:f>
              <c:numCache>
                <c:formatCode>General</c:formatCode>
                <c:ptCount val="4"/>
                <c:pt idx="0">
                  <c:v>45</c:v>
                </c:pt>
                <c:pt idx="1">
                  <c:v>29</c:v>
                </c:pt>
                <c:pt idx="2">
                  <c:v>28</c:v>
                </c:pt>
                <c:pt idx="3">
                  <c:v>27</c:v>
                </c:pt>
              </c:numCache>
            </c:numRef>
          </c:val>
        </c:ser>
        <c:ser>
          <c:idx val="2"/>
          <c:order val="2"/>
          <c:tx>
            <c:strRef>
              <c:f>Taul1!$D$1</c:f>
              <c:strCache>
                <c:ptCount val="1"/>
                <c:pt idx="0">
                  <c:v>Yli tavoitetason</c:v>
                </c:pt>
              </c:strCache>
            </c:strRef>
          </c:tx>
          <c:invertIfNegative val="0"/>
          <c:cat>
            <c:strRef>
              <c:f>Taul1!$A$2:$A$5</c:f>
              <c:strCache>
                <c:ptCount val="4"/>
                <c:pt idx="0">
                  <c:v>2013, A-en</c:v>
                </c:pt>
                <c:pt idx="1">
                  <c:v>1999, A-en</c:v>
                </c:pt>
                <c:pt idx="2">
                  <c:v>2013, A-ru</c:v>
                </c:pt>
                <c:pt idx="3">
                  <c:v>2008, B-ru</c:v>
                </c:pt>
              </c:strCache>
            </c:strRef>
          </c:cat>
          <c:val>
            <c:numRef>
              <c:f>Taul1!$D$2:$D$5</c:f>
              <c:numCache>
                <c:formatCode>General</c:formatCode>
                <c:ptCount val="4"/>
                <c:pt idx="0">
                  <c:v>22</c:v>
                </c:pt>
                <c:pt idx="1">
                  <c:v>40</c:v>
                </c:pt>
                <c:pt idx="2">
                  <c:v>51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2953840"/>
        <c:axId val="172590480"/>
      </c:barChart>
      <c:catAx>
        <c:axId val="1729538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72590480"/>
        <c:crosses val="autoZero"/>
        <c:auto val="1"/>
        <c:lblAlgn val="ctr"/>
        <c:lblOffset val="100"/>
        <c:noMultiLvlLbl val="0"/>
      </c:catAx>
      <c:valAx>
        <c:axId val="1725904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295384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fi-FI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Alle tavoitetason</c:v>
                </c:pt>
              </c:strCache>
            </c:strRef>
          </c:tx>
          <c:invertIfNegative val="0"/>
          <c:cat>
            <c:strRef>
              <c:f>Taul1!$A$2:$A$5</c:f>
              <c:strCache>
                <c:ptCount val="4"/>
                <c:pt idx="0">
                  <c:v>2013, A-en</c:v>
                </c:pt>
                <c:pt idx="1">
                  <c:v>1999, A-en</c:v>
                </c:pt>
                <c:pt idx="2">
                  <c:v>2013, A-ru</c:v>
                </c:pt>
                <c:pt idx="3">
                  <c:v>2008, B-ru</c:v>
                </c:pt>
              </c:strCache>
            </c:strRef>
          </c:cat>
          <c:val>
            <c:numRef>
              <c:f>Taul1!$B$2:$B$5</c:f>
              <c:numCache>
                <c:formatCode>General</c:formatCode>
                <c:ptCount val="4"/>
                <c:pt idx="0">
                  <c:v>38</c:v>
                </c:pt>
                <c:pt idx="1">
                  <c:v>31</c:v>
                </c:pt>
                <c:pt idx="2">
                  <c:v>32</c:v>
                </c:pt>
                <c:pt idx="3">
                  <c:v>41</c:v>
                </c:pt>
              </c:numCache>
            </c:numRef>
          </c:val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Tavoitetaso</c:v>
                </c:pt>
              </c:strCache>
            </c:strRef>
          </c:tx>
          <c:invertIfNegative val="0"/>
          <c:cat>
            <c:strRef>
              <c:f>Taul1!$A$2:$A$5</c:f>
              <c:strCache>
                <c:ptCount val="4"/>
                <c:pt idx="0">
                  <c:v>2013, A-en</c:v>
                </c:pt>
                <c:pt idx="1">
                  <c:v>1999, A-en</c:v>
                </c:pt>
                <c:pt idx="2">
                  <c:v>2013, A-ru</c:v>
                </c:pt>
                <c:pt idx="3">
                  <c:v>2008, B-ru</c:v>
                </c:pt>
              </c:strCache>
            </c:strRef>
          </c:cat>
          <c:val>
            <c:numRef>
              <c:f>Taul1!$C$2:$C$5</c:f>
              <c:numCache>
                <c:formatCode>General</c:formatCode>
                <c:ptCount val="4"/>
                <c:pt idx="0">
                  <c:v>18</c:v>
                </c:pt>
                <c:pt idx="1">
                  <c:v>31</c:v>
                </c:pt>
                <c:pt idx="2">
                  <c:v>20</c:v>
                </c:pt>
                <c:pt idx="3">
                  <c:v>27</c:v>
                </c:pt>
              </c:numCache>
            </c:numRef>
          </c:val>
        </c:ser>
        <c:ser>
          <c:idx val="2"/>
          <c:order val="2"/>
          <c:tx>
            <c:strRef>
              <c:f>Taul1!$D$1</c:f>
              <c:strCache>
                <c:ptCount val="1"/>
                <c:pt idx="0">
                  <c:v>Yli tavoitetason</c:v>
                </c:pt>
              </c:strCache>
            </c:strRef>
          </c:tx>
          <c:invertIfNegative val="0"/>
          <c:cat>
            <c:strRef>
              <c:f>Taul1!$A$2:$A$5</c:f>
              <c:strCache>
                <c:ptCount val="4"/>
                <c:pt idx="0">
                  <c:v>2013, A-en</c:v>
                </c:pt>
                <c:pt idx="1">
                  <c:v>1999, A-en</c:v>
                </c:pt>
                <c:pt idx="2">
                  <c:v>2013, A-ru</c:v>
                </c:pt>
                <c:pt idx="3">
                  <c:v>2008, B-ru</c:v>
                </c:pt>
              </c:strCache>
            </c:strRef>
          </c:cat>
          <c:val>
            <c:numRef>
              <c:f>Taul1!$D$2:$D$5</c:f>
              <c:numCache>
                <c:formatCode>General</c:formatCode>
                <c:ptCount val="4"/>
                <c:pt idx="0">
                  <c:v>44</c:v>
                </c:pt>
                <c:pt idx="1">
                  <c:v>38</c:v>
                </c:pt>
                <c:pt idx="2">
                  <c:v>48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3074064"/>
        <c:axId val="170185080"/>
      </c:barChart>
      <c:catAx>
        <c:axId val="2330740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70185080"/>
        <c:crosses val="autoZero"/>
        <c:auto val="1"/>
        <c:lblAlgn val="ctr"/>
        <c:lblOffset val="100"/>
        <c:noMultiLvlLbl val="0"/>
      </c:catAx>
      <c:valAx>
        <c:axId val="1701850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3307406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fi-FI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96E0CA-7EE5-40F5-98A9-1C2A46F04982}" type="datetimeFigureOut">
              <a:rPr lang="fi-FI" smtClean="0"/>
              <a:t>30.9.2015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8A468-86BD-47EE-A957-1B0C4A24C8E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92698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8A468-86BD-47EE-A957-1B0C4A24C8E2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47593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8A468-86BD-47EE-A957-1B0C4A24C8E2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14505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FFEE-5597-474C-8FF3-7DD96B177894}" type="datetimeFigureOut">
              <a:rPr lang="fi-FI" smtClean="0"/>
              <a:t>30.9.2015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0007E-1C54-4F1D-998F-83DFE329695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65953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FFEE-5597-474C-8FF3-7DD96B177894}" type="datetimeFigureOut">
              <a:rPr lang="fi-FI" smtClean="0"/>
              <a:t>30.9.2015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0007E-1C54-4F1D-998F-83DFE329695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7846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FFEE-5597-474C-8FF3-7DD96B177894}" type="datetimeFigureOut">
              <a:rPr lang="fi-FI" smtClean="0"/>
              <a:t>30.9.2015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0007E-1C54-4F1D-998F-83DFE329695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45598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FFEE-5597-474C-8FF3-7DD96B177894}" type="datetimeFigureOut">
              <a:rPr lang="fi-FI" smtClean="0"/>
              <a:t>30.9.2015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0007E-1C54-4F1D-998F-83DFE329695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2112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FFEE-5597-474C-8FF3-7DD96B177894}" type="datetimeFigureOut">
              <a:rPr lang="fi-FI" smtClean="0"/>
              <a:t>30.9.2015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0007E-1C54-4F1D-998F-83DFE329695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37784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FFEE-5597-474C-8FF3-7DD96B177894}" type="datetimeFigureOut">
              <a:rPr lang="fi-FI" smtClean="0"/>
              <a:t>30.9.2015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0007E-1C54-4F1D-998F-83DFE329695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46672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FFEE-5597-474C-8FF3-7DD96B177894}" type="datetimeFigureOut">
              <a:rPr lang="fi-FI" smtClean="0"/>
              <a:t>30.9.2015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0007E-1C54-4F1D-998F-83DFE329695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87669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FFEE-5597-474C-8FF3-7DD96B177894}" type="datetimeFigureOut">
              <a:rPr lang="fi-FI" smtClean="0"/>
              <a:t>30.9.2015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0007E-1C54-4F1D-998F-83DFE329695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8657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FFEE-5597-474C-8FF3-7DD96B177894}" type="datetimeFigureOut">
              <a:rPr lang="fi-FI" smtClean="0"/>
              <a:t>30.9.2015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0007E-1C54-4F1D-998F-83DFE329695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77549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FFEE-5597-474C-8FF3-7DD96B177894}" type="datetimeFigureOut">
              <a:rPr lang="fi-FI" smtClean="0"/>
              <a:t>30.9.2015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0007E-1C54-4F1D-998F-83DFE329695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96916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FFEE-5597-474C-8FF3-7DD96B177894}" type="datetimeFigureOut">
              <a:rPr lang="fi-FI" smtClean="0"/>
              <a:t>30.9.2015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0007E-1C54-4F1D-998F-83DFE329695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25515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BFFEE-5597-474C-8FF3-7DD96B177894}" type="datetimeFigureOut">
              <a:rPr lang="fi-FI" smtClean="0"/>
              <a:t>30.9.2015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0007E-1C54-4F1D-998F-83DFE329695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97488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TIEKARTTA TÄHÄN PÄIVÄÄN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584776" cy="2351112"/>
          </a:xfrm>
        </p:spPr>
        <p:txBody>
          <a:bodyPr/>
          <a:lstStyle/>
          <a:p>
            <a:r>
              <a:rPr lang="fi-FI" dirty="0" smtClean="0"/>
              <a:t>KIELITAIDON ARVIOINTI PERUSOPETUKSESSA</a:t>
            </a:r>
          </a:p>
          <a:p>
            <a:r>
              <a:rPr lang="fi-FI" sz="2000" dirty="0" smtClean="0"/>
              <a:t>Eeva Tuokko &amp; Sauli Takala </a:t>
            </a:r>
          </a:p>
          <a:p>
            <a:r>
              <a:rPr lang="fi-FI" sz="2000" dirty="0" smtClean="0"/>
              <a:t>Forum </a:t>
            </a:r>
            <a:r>
              <a:rPr lang="fi-FI" sz="2000" dirty="0" err="1" smtClean="0"/>
              <a:t>Criteriorum</a:t>
            </a:r>
            <a:endParaRPr lang="fi-FI" sz="2000" dirty="0" smtClean="0"/>
          </a:p>
          <a:p>
            <a:r>
              <a:rPr lang="fi-FI" sz="2000" dirty="0" smtClean="0"/>
              <a:t>Finlandiatalo, syyskuu 29-30, 2015</a:t>
            </a:r>
          </a:p>
          <a:p>
            <a:endParaRPr lang="fi-FI" dirty="0" smtClean="0"/>
          </a:p>
          <a:p>
            <a:endParaRPr lang="fi-FI" dirty="0" smtClean="0"/>
          </a:p>
          <a:p>
            <a:endParaRPr lang="fi-FI" dirty="0" smtClean="0"/>
          </a:p>
          <a:p>
            <a:endParaRPr lang="fi-FI" dirty="0"/>
          </a:p>
          <a:p>
            <a:endParaRPr lang="fi-FI" dirty="0"/>
          </a:p>
        </p:txBody>
      </p:sp>
      <p:pic>
        <p:nvPicPr>
          <p:cNvPr id="4" name="Ääni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10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32"/>
    </mc:Choice>
    <mc:Fallback>
      <p:transition spd="slow" advTm="11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PERUSKOULU 9. LK , PUHUMINEN</a:t>
            </a:r>
            <a:endParaRPr lang="fi-FI" dirty="0"/>
          </a:p>
        </p:txBody>
      </p:sp>
      <p:graphicFrame>
        <p:nvGraphicFramePr>
          <p:cNvPr id="4" name="Sisällön paikkamerkk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0530281"/>
              </p:ext>
            </p:extLst>
          </p:nvPr>
        </p:nvGraphicFramePr>
        <p:xfrm>
          <a:off x="457200" y="1600200"/>
          <a:ext cx="8229600" cy="433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Taitotaso</a:t>
                      </a:r>
                      <a:endParaRPr lang="fi-FI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2013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1999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2013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2008</a:t>
                      </a:r>
                      <a:endParaRPr lang="fi-FI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i-FI" dirty="0" err="1" smtClean="0"/>
                        <a:t>A-en</a:t>
                      </a:r>
                      <a:r>
                        <a:rPr lang="fi-FI" dirty="0" smtClean="0"/>
                        <a:t> (%)</a:t>
                      </a:r>
                      <a:endParaRPr lang="fi-FI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err="1" smtClean="0"/>
                        <a:t>A-ru</a:t>
                      </a:r>
                      <a:r>
                        <a:rPr lang="fi-FI" dirty="0" smtClean="0"/>
                        <a:t> (%)</a:t>
                      </a:r>
                      <a:endParaRPr lang="fi-FI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err="1" smtClean="0"/>
                        <a:t>B-ru</a:t>
                      </a:r>
                      <a:r>
                        <a:rPr lang="fi-FI" dirty="0" smtClean="0"/>
                        <a:t> (%)</a:t>
                      </a:r>
                      <a:endParaRPr lang="fi-FI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Alle A1.1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i-FI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1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18</a:t>
                      </a:r>
                      <a:endParaRPr lang="fi-FI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A1.1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5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3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3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24</a:t>
                      </a:r>
                      <a:endParaRPr lang="fi-FI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A1.2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3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3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7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26</a:t>
                      </a:r>
                      <a:endParaRPr lang="fi-FI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A1.3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6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8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13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400" b="1" dirty="0" smtClean="0"/>
                        <a:t>16</a:t>
                      </a:r>
                      <a:endParaRPr lang="fi-FI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A2.1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9</a:t>
                      </a:r>
                      <a:endParaRPr lang="fi-FI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i-FI" sz="2400" b="1" dirty="0" smtClean="0"/>
                        <a:t>24</a:t>
                      </a:r>
                      <a:endParaRPr lang="fi-FI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400" b="1" dirty="0" smtClean="0"/>
                        <a:t>20</a:t>
                      </a:r>
                      <a:endParaRPr lang="fi-FI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9</a:t>
                      </a:r>
                      <a:endParaRPr lang="fi-FI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A2.2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400" b="1" dirty="0" smtClean="0"/>
                        <a:t>14</a:t>
                      </a:r>
                      <a:endParaRPr lang="fi-FI" sz="24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22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26</a:t>
                      </a:r>
                      <a:endParaRPr lang="fi-FI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B1.1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20</a:t>
                      </a:r>
                      <a:endParaRPr lang="fi-FI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37</a:t>
                      </a:r>
                      <a:endParaRPr lang="fi-FI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17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2</a:t>
                      </a:r>
                      <a:endParaRPr lang="fi-FI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B1.2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24</a:t>
                      </a:r>
                      <a:endParaRPr lang="fi-FI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11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i-FI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B2.1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20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25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6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i-FI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2619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73"/>
    </mc:Choice>
    <mc:Fallback>
      <p:transition spd="slow" advTm="16073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PERUSKOULU 9. LK , </a:t>
            </a:r>
            <a:r>
              <a:rPr lang="fi-FI" dirty="0" smtClean="0"/>
              <a:t>KIRJOITTAMINEN</a:t>
            </a:r>
            <a:endParaRPr lang="fi-FI" dirty="0"/>
          </a:p>
        </p:txBody>
      </p:sp>
      <p:graphicFrame>
        <p:nvGraphicFramePr>
          <p:cNvPr id="4" name="Sisällön paikkamerkk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7245006"/>
              </p:ext>
            </p:extLst>
          </p:nvPr>
        </p:nvGraphicFramePr>
        <p:xfrm>
          <a:off x="457200" y="1600200"/>
          <a:ext cx="8229600" cy="433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Taitotaso</a:t>
                      </a:r>
                      <a:endParaRPr lang="fi-FI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2013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1999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2013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2008</a:t>
                      </a:r>
                      <a:endParaRPr lang="fi-FI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i-FI" dirty="0" err="1" smtClean="0"/>
                        <a:t>A-en</a:t>
                      </a:r>
                      <a:r>
                        <a:rPr lang="fi-FI" dirty="0" smtClean="0"/>
                        <a:t> (%)</a:t>
                      </a:r>
                      <a:endParaRPr lang="fi-FI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err="1" smtClean="0"/>
                        <a:t>A-ru</a:t>
                      </a:r>
                      <a:r>
                        <a:rPr lang="fi-FI" dirty="0" smtClean="0"/>
                        <a:t> (%)</a:t>
                      </a:r>
                      <a:endParaRPr lang="fi-FI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err="1" smtClean="0"/>
                        <a:t>B-ru</a:t>
                      </a:r>
                      <a:r>
                        <a:rPr lang="fi-FI" dirty="0" smtClean="0"/>
                        <a:t> (%)</a:t>
                      </a:r>
                      <a:endParaRPr lang="fi-FI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Alle A1.1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i-FI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i-FI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4</a:t>
                      </a:r>
                      <a:endParaRPr lang="fi-FI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14</a:t>
                      </a:r>
                      <a:endParaRPr lang="fi-FI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A1.1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5</a:t>
                      </a:r>
                      <a:endParaRPr lang="fi-FI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1</a:t>
                      </a:r>
                      <a:endParaRPr lang="fi-FI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7</a:t>
                      </a:r>
                      <a:endParaRPr lang="fi-FI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15</a:t>
                      </a:r>
                      <a:endParaRPr lang="fi-FI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A1.2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5</a:t>
                      </a:r>
                      <a:endParaRPr lang="fi-FI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3</a:t>
                      </a:r>
                      <a:endParaRPr lang="fi-FI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15</a:t>
                      </a:r>
                      <a:endParaRPr lang="fi-FI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20</a:t>
                      </a:r>
                      <a:endParaRPr lang="fi-FI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A1.3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7</a:t>
                      </a:r>
                      <a:endParaRPr lang="fi-FI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12</a:t>
                      </a:r>
                      <a:endParaRPr lang="fi-FI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18</a:t>
                      </a:r>
                      <a:endParaRPr lang="fi-FI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400" b="1" dirty="0" smtClean="0"/>
                        <a:t>19</a:t>
                      </a:r>
                      <a:endParaRPr lang="fi-FI" sz="2400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A2.1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12</a:t>
                      </a:r>
                      <a:endParaRPr lang="fi-FI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28</a:t>
                      </a:r>
                      <a:endParaRPr lang="fi-FI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400" b="1" dirty="0" smtClean="0"/>
                        <a:t>20</a:t>
                      </a:r>
                      <a:endParaRPr lang="fi-FI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15</a:t>
                      </a:r>
                      <a:endParaRPr lang="fi-FI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A2.2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400" b="1" dirty="0" smtClean="0"/>
                        <a:t>15</a:t>
                      </a:r>
                      <a:endParaRPr lang="fi-FI" sz="2400" b="1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fi-FI" sz="2400" b="1" dirty="0" smtClean="0"/>
                        <a:t>32</a:t>
                      </a:r>
                      <a:endParaRPr lang="fi-FI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18</a:t>
                      </a:r>
                      <a:endParaRPr lang="fi-FI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9</a:t>
                      </a:r>
                      <a:endParaRPr lang="fi-FI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B1.1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18</a:t>
                      </a:r>
                      <a:endParaRPr lang="fi-FI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11</a:t>
                      </a:r>
                      <a:endParaRPr lang="fi-FI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5</a:t>
                      </a:r>
                      <a:endParaRPr lang="fi-FI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B1.2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20</a:t>
                      </a:r>
                      <a:endParaRPr lang="fi-FI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5</a:t>
                      </a:r>
                      <a:endParaRPr lang="fi-FI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3</a:t>
                      </a:r>
                      <a:endParaRPr lang="fi-FI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B2.1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19</a:t>
                      </a:r>
                      <a:endParaRPr lang="fi-FI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25</a:t>
                      </a:r>
                      <a:endParaRPr lang="fi-FI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3</a:t>
                      </a:r>
                      <a:endParaRPr lang="fi-FI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i-FI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2025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54"/>
    </mc:Choice>
    <mc:Fallback>
      <p:transition spd="slow" advTm="15754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PERUSKOULU 9. LK </a:t>
            </a:r>
            <a:r>
              <a:rPr lang="fi-FI" dirty="0" smtClean="0"/>
              <a:t>,</a:t>
            </a:r>
            <a:br>
              <a:rPr lang="fi-FI" dirty="0" smtClean="0"/>
            </a:br>
            <a:r>
              <a:rPr lang="fi-FI" dirty="0" smtClean="0"/>
              <a:t> KUULLUN YMMÄRTÄMINEN</a:t>
            </a:r>
            <a:endParaRPr lang="fi-FI" dirty="0"/>
          </a:p>
        </p:txBody>
      </p:sp>
      <p:graphicFrame>
        <p:nvGraphicFramePr>
          <p:cNvPr id="4" name="Sisällön paikkamerkk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7672716"/>
              </p:ext>
            </p:extLst>
          </p:nvPr>
        </p:nvGraphicFramePr>
        <p:xfrm>
          <a:off x="457200" y="1600200"/>
          <a:ext cx="8229600" cy="433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Taitotaso</a:t>
                      </a:r>
                      <a:endParaRPr lang="fi-FI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2013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1999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2013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2008</a:t>
                      </a:r>
                      <a:endParaRPr lang="fi-FI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i-FI" dirty="0" err="1" smtClean="0"/>
                        <a:t>A-en</a:t>
                      </a:r>
                      <a:r>
                        <a:rPr lang="fi-FI" dirty="0" smtClean="0"/>
                        <a:t> (%)</a:t>
                      </a:r>
                      <a:endParaRPr lang="fi-FI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err="1" smtClean="0"/>
                        <a:t>A-ru</a:t>
                      </a:r>
                      <a:r>
                        <a:rPr lang="fi-FI" dirty="0" smtClean="0"/>
                        <a:t> (%)</a:t>
                      </a:r>
                      <a:endParaRPr lang="fi-FI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err="1" smtClean="0"/>
                        <a:t>B-ru</a:t>
                      </a:r>
                      <a:r>
                        <a:rPr lang="fi-FI" dirty="0" smtClean="0"/>
                        <a:t> (%)</a:t>
                      </a:r>
                      <a:endParaRPr lang="fi-FI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Alle A1.1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1</a:t>
                      </a:r>
                      <a:endParaRPr lang="fi-FI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A1.1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4</a:t>
                      </a:r>
                      <a:endParaRPr lang="fi-FI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A1.2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22</a:t>
                      </a:r>
                      <a:endParaRPr lang="fi-FI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A1.3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2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14</a:t>
                      </a:r>
                      <a:endParaRPr lang="fi-FI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A2.1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16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10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22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400" b="1" dirty="0" smtClean="0"/>
                        <a:t>27</a:t>
                      </a:r>
                      <a:endParaRPr lang="fi-FI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A2.2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17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19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400" b="1" dirty="0" smtClean="0"/>
                        <a:t>28</a:t>
                      </a:r>
                      <a:endParaRPr lang="fi-FI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17</a:t>
                      </a:r>
                      <a:endParaRPr lang="fi-FI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B1.1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400" b="1" dirty="0" smtClean="0"/>
                        <a:t>45</a:t>
                      </a:r>
                      <a:endParaRPr lang="fi-FI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400" b="1" dirty="0" smtClean="0"/>
                        <a:t>29</a:t>
                      </a:r>
                      <a:endParaRPr lang="fi-FI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29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14</a:t>
                      </a:r>
                      <a:endParaRPr lang="fi-FI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B1.2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22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27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22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1</a:t>
                      </a:r>
                      <a:endParaRPr lang="fi-FI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B2.1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13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0428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05"/>
    </mc:Choice>
    <mc:Fallback>
      <p:transition spd="slow" advTm="15405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PERUSKOULU 9. LK ,</a:t>
            </a:r>
            <a:br>
              <a:rPr lang="fi-FI" dirty="0"/>
            </a:br>
            <a:r>
              <a:rPr lang="fi-FI" dirty="0" smtClean="0"/>
              <a:t>LUETUN YMMÄRTÄMINEN</a:t>
            </a:r>
            <a:endParaRPr lang="fi-FI" dirty="0"/>
          </a:p>
        </p:txBody>
      </p:sp>
      <p:graphicFrame>
        <p:nvGraphicFramePr>
          <p:cNvPr id="4" name="Sisällön paikkamerkk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2296754"/>
              </p:ext>
            </p:extLst>
          </p:nvPr>
        </p:nvGraphicFramePr>
        <p:xfrm>
          <a:off x="457200" y="1600200"/>
          <a:ext cx="8229600" cy="433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Taitotaso</a:t>
                      </a:r>
                      <a:endParaRPr lang="fi-FI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2013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1999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2013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2008</a:t>
                      </a:r>
                      <a:endParaRPr lang="fi-FI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i-FI" dirty="0" err="1" smtClean="0"/>
                        <a:t>A-en</a:t>
                      </a:r>
                      <a:r>
                        <a:rPr lang="fi-FI" dirty="0" smtClean="0"/>
                        <a:t> (%)</a:t>
                      </a:r>
                      <a:endParaRPr lang="fi-FI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err="1" smtClean="0"/>
                        <a:t>A-ru</a:t>
                      </a:r>
                      <a:r>
                        <a:rPr lang="fi-FI" dirty="0" smtClean="0"/>
                        <a:t> (%)</a:t>
                      </a:r>
                      <a:endParaRPr lang="fi-FI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err="1" smtClean="0"/>
                        <a:t>B-ru</a:t>
                      </a:r>
                      <a:r>
                        <a:rPr lang="fi-FI" dirty="0" smtClean="0"/>
                        <a:t> (%)</a:t>
                      </a:r>
                      <a:endParaRPr lang="fi-FI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Alle A1.1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1</a:t>
                      </a:r>
                      <a:endParaRPr lang="fi-FI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A1.1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4</a:t>
                      </a:r>
                      <a:endParaRPr lang="fi-FI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A1.2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22</a:t>
                      </a:r>
                      <a:endParaRPr lang="fi-FI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A1.3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3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14</a:t>
                      </a:r>
                      <a:endParaRPr lang="fi-FI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A2.1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21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9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32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400" b="1" dirty="0" smtClean="0"/>
                        <a:t>27</a:t>
                      </a:r>
                      <a:endParaRPr lang="fi-FI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A2.2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17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19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400" b="1" dirty="0" smtClean="0"/>
                        <a:t>20</a:t>
                      </a:r>
                      <a:endParaRPr lang="fi-FI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17</a:t>
                      </a:r>
                      <a:endParaRPr lang="fi-FI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B1.1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400" b="1" dirty="0" smtClean="0"/>
                        <a:t>18</a:t>
                      </a:r>
                      <a:endParaRPr lang="fi-FI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400" b="1" dirty="0" smtClean="0"/>
                        <a:t>31</a:t>
                      </a:r>
                      <a:endParaRPr lang="fi-FI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26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14</a:t>
                      </a:r>
                      <a:endParaRPr lang="fi-FI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B1.2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44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25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22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B2.1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13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2919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00"/>
    </mc:Choice>
    <mc:Fallback>
      <p:transition spd="slow" advTm="157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PUHUMINEN</a:t>
            </a:r>
            <a:br>
              <a:rPr lang="fi-FI" dirty="0" smtClean="0"/>
            </a:br>
            <a:r>
              <a:rPr lang="fi-FI" dirty="0" smtClean="0"/>
              <a:t>PERUSKOULU 9. LK</a:t>
            </a:r>
            <a:endParaRPr lang="fi-FI" dirty="0"/>
          </a:p>
        </p:txBody>
      </p:sp>
      <p:graphicFrame>
        <p:nvGraphicFramePr>
          <p:cNvPr id="4" name="Sisällön paikkamerkk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083900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27676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42"/>
    </mc:Choice>
    <mc:Fallback>
      <p:transition spd="slow" advTm="16042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KIRJOITTAMINEN</a:t>
            </a:r>
            <a:r>
              <a:rPr lang="fi-FI" dirty="0"/>
              <a:t/>
            </a:r>
            <a:br>
              <a:rPr lang="fi-FI" dirty="0"/>
            </a:br>
            <a:r>
              <a:rPr lang="fi-FI" dirty="0"/>
              <a:t>PERUSKOULU 9. LK</a:t>
            </a:r>
          </a:p>
        </p:txBody>
      </p:sp>
      <p:graphicFrame>
        <p:nvGraphicFramePr>
          <p:cNvPr id="5" name="Sisällön paikkamerkki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54145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98226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99"/>
    </mc:Choice>
    <mc:Fallback>
      <p:transition spd="slow" advTm="16099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KUULLUN YMMÄRTÄMINEN</a:t>
            </a:r>
            <a:r>
              <a:rPr lang="fi-FI" dirty="0"/>
              <a:t/>
            </a:r>
            <a:br>
              <a:rPr lang="fi-FI" dirty="0"/>
            </a:br>
            <a:r>
              <a:rPr lang="fi-FI" dirty="0"/>
              <a:t>PERUSKOULU 9. LK</a:t>
            </a:r>
          </a:p>
        </p:txBody>
      </p:sp>
      <p:graphicFrame>
        <p:nvGraphicFramePr>
          <p:cNvPr id="4" name="Sisällön paikkamerkk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072074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37948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63"/>
    </mc:Choice>
    <mc:Fallback>
      <p:transition spd="slow" advTm="13863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LUETUN </a:t>
            </a:r>
            <a:r>
              <a:rPr lang="fi-FI" dirty="0"/>
              <a:t>YMMÄRTÄMINEN</a:t>
            </a:r>
            <a:br>
              <a:rPr lang="fi-FI" dirty="0"/>
            </a:br>
            <a:r>
              <a:rPr lang="fi-FI" dirty="0"/>
              <a:t>PERUSKOULU 9. LK</a:t>
            </a:r>
          </a:p>
        </p:txBody>
      </p:sp>
      <p:graphicFrame>
        <p:nvGraphicFramePr>
          <p:cNvPr id="4" name="Sisällön paikkamerkk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738028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12029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56"/>
    </mc:Choice>
    <mc:Fallback>
      <p:transition spd="slow" advTm="14356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QUO VADIS?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fi-FI" dirty="0"/>
              <a:t>A-englantia ja B-ruotsia tulisi arvioida viiden vuoden välein,</a:t>
            </a:r>
          </a:p>
          <a:p>
            <a:pPr lvl="0"/>
            <a:r>
              <a:rPr lang="fi-FI" dirty="0"/>
              <a:t>kansainvälisiin tutkimuksiin tulisi voida osallistua vähintään kerran kymmenessä vuodessa,</a:t>
            </a:r>
          </a:p>
          <a:p>
            <a:pPr lvl="0"/>
            <a:r>
              <a:rPr lang="fi-FI" dirty="0"/>
              <a:t>taitotasoarviointeihin tulisi kouluttaa pätevä ryhmä,</a:t>
            </a:r>
          </a:p>
          <a:p>
            <a:pPr lvl="0"/>
            <a:r>
              <a:rPr lang="fi-FI" dirty="0"/>
              <a:t>arviointiraportin julkaisemisen jälkeen tulisi tehdä oma raportti siitä, mitä raportista tulisi ottaa huomioon </a:t>
            </a:r>
            <a:r>
              <a:rPr lang="fi-FI"/>
              <a:t>opetusta </a:t>
            </a:r>
            <a:r>
              <a:rPr lang="fi-FI" smtClean="0"/>
              <a:t>ohjatessa.</a:t>
            </a:r>
            <a:endParaRPr lang="fi-FI" dirty="0"/>
          </a:p>
          <a:p>
            <a:pPr lvl="0"/>
            <a:r>
              <a:rPr lang="fi-FI" dirty="0"/>
              <a:t> 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0571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09"/>
    </mc:Choice>
    <mc:Fallback>
      <p:transition spd="slow" advTm="1510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PERUSKOULUN ALKUA TUKEVA ARVIOINTITOIMINTA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 smtClean="0"/>
              <a:t>Kokeiluperuskouluissa järjestettiin vuodesta 1967 lähtien vuosittain yhteisiä kokeita, joiden tavoitteena oli</a:t>
            </a:r>
          </a:p>
          <a:p>
            <a:pPr>
              <a:buFontTx/>
              <a:buChar char="-"/>
            </a:pPr>
            <a:r>
              <a:rPr lang="fi-FI" dirty="0" smtClean="0"/>
              <a:t>yhtenäistää arvostelua eri kunnissa,</a:t>
            </a:r>
          </a:p>
          <a:p>
            <a:pPr>
              <a:buFontTx/>
              <a:buChar char="-"/>
            </a:pPr>
            <a:r>
              <a:rPr lang="fi-FI" dirty="0"/>
              <a:t>s</a:t>
            </a:r>
            <a:r>
              <a:rPr lang="fi-FI" dirty="0" smtClean="0"/>
              <a:t>uunnata opetusta tavoitteiden suuntaan ja</a:t>
            </a:r>
          </a:p>
          <a:p>
            <a:pPr>
              <a:buFontTx/>
              <a:buChar char="-"/>
            </a:pPr>
            <a:r>
              <a:rPr lang="fi-FI" dirty="0"/>
              <a:t>t</a:t>
            </a:r>
            <a:r>
              <a:rPr lang="fi-FI" dirty="0" smtClean="0"/>
              <a:t>utustuttaa opettajat uudentyyppisten kokeiden laadintaan ja käyttöön.</a:t>
            </a:r>
            <a:endParaRPr lang="fi-FI" dirty="0"/>
          </a:p>
        </p:txBody>
      </p:sp>
      <p:pic>
        <p:nvPicPr>
          <p:cNvPr id="4" name="Ääni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02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14"/>
    </mc:Choice>
    <mc:Fallback>
      <p:transition spd="slow" advTm="14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67544" y="548680"/>
            <a:ext cx="8219256" cy="5577483"/>
          </a:xfrm>
        </p:spPr>
        <p:txBody>
          <a:bodyPr>
            <a:normAutofit lnSpcReduction="10000"/>
          </a:bodyPr>
          <a:lstStyle/>
          <a:p>
            <a:r>
              <a:rPr lang="fi-FI" sz="2400" b="1" dirty="0" smtClean="0"/>
              <a:t>Peruskoulun opetussuunnitelmakomitean mietintö II (1970)</a:t>
            </a:r>
          </a:p>
          <a:p>
            <a:r>
              <a:rPr lang="fi-FI" sz="2400" b="1" dirty="0" err="1" smtClean="0"/>
              <a:t>POPS-opas</a:t>
            </a:r>
            <a:r>
              <a:rPr lang="fi-FI" sz="2400" b="1" dirty="0" smtClean="0"/>
              <a:t> 3</a:t>
            </a:r>
            <a:r>
              <a:rPr lang="fi-FI" sz="2400" dirty="0" smtClean="0"/>
              <a:t> (1970) </a:t>
            </a:r>
            <a:r>
              <a:rPr lang="fi-FI" sz="2400" b="1" dirty="0" smtClean="0"/>
              <a:t>Vieraat kielet </a:t>
            </a:r>
            <a:r>
              <a:rPr lang="fi-FI" sz="2400" dirty="0" smtClean="0"/>
              <a:t>(peruskoulun kieltenopetuksen tavoitteet, mm. suullisen kielitaidon ja puheen ja tekstin ymmärtämisen painottaminen)</a:t>
            </a:r>
          </a:p>
          <a:p>
            <a:r>
              <a:rPr lang="fi-FI" sz="2400" b="1" dirty="0" err="1" smtClean="0"/>
              <a:t>POPS-opas</a:t>
            </a:r>
            <a:r>
              <a:rPr lang="fi-FI" sz="2400" b="1" dirty="0" smtClean="0"/>
              <a:t> 3b </a:t>
            </a:r>
            <a:r>
              <a:rPr lang="fi-FI" sz="2400" dirty="0" smtClean="0"/>
              <a:t>(1973) </a:t>
            </a:r>
            <a:r>
              <a:rPr lang="fi-FI" sz="2400" b="1" dirty="0" smtClean="0"/>
              <a:t>Kielitaidon mittaaminen </a:t>
            </a:r>
            <a:r>
              <a:rPr lang="fi-FI" sz="2400" dirty="0" smtClean="0"/>
              <a:t>   (hyvän kokeen ominaisuudet ja kielitaidon eri osa-alueiden mittaamistapoja</a:t>
            </a:r>
          </a:p>
          <a:p>
            <a:r>
              <a:rPr lang="fi-FI" sz="2400" b="1" dirty="0" err="1" smtClean="0"/>
              <a:t>POPS-opas</a:t>
            </a:r>
            <a:r>
              <a:rPr lang="fi-FI" sz="2400" b="1" dirty="0" smtClean="0"/>
              <a:t> 3 c </a:t>
            </a:r>
            <a:r>
              <a:rPr lang="fi-FI" sz="2400" dirty="0" smtClean="0"/>
              <a:t>(1975) </a:t>
            </a:r>
            <a:r>
              <a:rPr lang="fi-FI" sz="2400" b="1" dirty="0" smtClean="0"/>
              <a:t>Toisen kotimaisen ja ensimmäisen oppilaille vieraan kielen (ruotsi/englanti) uudet oppimäärät ja opetussuunnitelmalliset ohjeet</a:t>
            </a:r>
          </a:p>
          <a:p>
            <a:r>
              <a:rPr lang="fi-FI" sz="2400" b="1" dirty="0" err="1" smtClean="0"/>
              <a:t>POPS-opas</a:t>
            </a:r>
            <a:r>
              <a:rPr lang="fi-FI" sz="2400" b="1" dirty="0" smtClean="0"/>
              <a:t> 3 d </a:t>
            </a:r>
            <a:r>
              <a:rPr lang="fi-FI" sz="2400" dirty="0" smtClean="0"/>
              <a:t>(1976) </a:t>
            </a:r>
            <a:r>
              <a:rPr lang="fi-FI" sz="2400" b="1" dirty="0" smtClean="0"/>
              <a:t>Oppilaalle vieraat kielet – ehdotus perustavoitteiksi ja perusoppiainekseksi peruskoulussa </a:t>
            </a:r>
            <a:r>
              <a:rPr lang="fi-FI" sz="2400" dirty="0" smtClean="0"/>
              <a:t>(oppilaalle asetettavan vähimmäiskielitaidon kriteerit)</a:t>
            </a:r>
          </a:p>
          <a:p>
            <a:r>
              <a:rPr lang="fi-FI" sz="2400" b="1" dirty="0" smtClean="0"/>
              <a:t>SIVA</a:t>
            </a:r>
            <a:r>
              <a:rPr lang="fi-FI" sz="2400" dirty="0" smtClean="0"/>
              <a:t> (siirtymävaiheen) </a:t>
            </a:r>
            <a:r>
              <a:rPr lang="fi-FI" sz="2400" b="1" dirty="0" smtClean="0"/>
              <a:t>-koulutusmateriaali </a:t>
            </a:r>
            <a:r>
              <a:rPr lang="fi-FI" sz="2400" dirty="0" smtClean="0"/>
              <a:t>peruskoulun kieltenopettajille</a:t>
            </a:r>
            <a:endParaRPr lang="fi-FI" sz="2400" dirty="0"/>
          </a:p>
        </p:txBody>
      </p:sp>
      <p:pic>
        <p:nvPicPr>
          <p:cNvPr id="2" name="Ääni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258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17"/>
    </mc:Choice>
    <mc:Fallback>
      <p:transition spd="slow" advTm="16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 smtClean="0"/>
              <a:t>Peruskoulun tilannekartoitus I,</a:t>
            </a:r>
            <a:br>
              <a:rPr lang="fi-FI" sz="3200" dirty="0" smtClean="0"/>
            </a:br>
            <a:r>
              <a:rPr lang="fi-FI" sz="3200" dirty="0" smtClean="0"/>
              <a:t>vieraat kielet</a:t>
            </a:r>
            <a:endParaRPr lang="fi-FI" sz="320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sz="2400" b="1" dirty="0" smtClean="0"/>
              <a:t>Miksi?</a:t>
            </a:r>
            <a:r>
              <a:rPr lang="fi-FI" dirty="0" smtClean="0"/>
              <a:t> </a:t>
            </a:r>
            <a:r>
              <a:rPr lang="fi-FI" sz="2400" dirty="0" smtClean="0"/>
              <a:t>Vastata kysymykseen: Missä määrin oppilaat hallitsivat POPS 3 d:ssä määritellyn englannin ja ruotsin kielen ydinaineksen?</a:t>
            </a:r>
          </a:p>
          <a:p>
            <a:r>
              <a:rPr lang="fi-FI" sz="2400" b="1" dirty="0" smtClean="0"/>
              <a:t>Miten?</a:t>
            </a:r>
            <a:r>
              <a:rPr lang="fi-FI" b="1" dirty="0" smtClean="0"/>
              <a:t> </a:t>
            </a:r>
            <a:r>
              <a:rPr lang="fi-FI" dirty="0" smtClean="0"/>
              <a:t> </a:t>
            </a:r>
            <a:r>
              <a:rPr lang="fi-FI" sz="2400" dirty="0" smtClean="0"/>
              <a:t>Arvioitavat taidot:  Kuullun ja luetun ymmärtäminen sekä sanaston ja rakenteiden hallinta.</a:t>
            </a:r>
          </a:p>
          <a:p>
            <a:r>
              <a:rPr lang="fi-FI" sz="2400" dirty="0" smtClean="0"/>
              <a:t>Tutkimusasetelma:  Hierarkkinen = koetehtävät jaetaan useihin koeversioihin ja kullekin oppilaalle esitetään vain yksi koeversio.</a:t>
            </a:r>
          </a:p>
          <a:p>
            <a:r>
              <a:rPr lang="fi-FI" sz="2400" dirty="0" smtClean="0"/>
              <a:t>Mittaustapa:  </a:t>
            </a:r>
            <a:r>
              <a:rPr lang="fi-FI" sz="2400" dirty="0"/>
              <a:t>K</a:t>
            </a:r>
            <a:r>
              <a:rPr lang="fi-FI" sz="2400" dirty="0" smtClean="0"/>
              <a:t>riteeriviittainen mittaaminen.</a:t>
            </a:r>
          </a:p>
          <a:p>
            <a:endParaRPr lang="fi-FI" dirty="0"/>
          </a:p>
        </p:txBody>
      </p:sp>
      <p:pic>
        <p:nvPicPr>
          <p:cNvPr id="4" name="Ääni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41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95"/>
    </mc:Choice>
    <mc:Fallback>
      <p:transition spd="slow" advTm="15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 smtClean="0"/>
              <a:t>KANSALLINEN OPPIMISTULOSTEN ARVIOINTIJÄRJESTELMÄ, (vieraat) kielet</a:t>
            </a:r>
            <a:endParaRPr lang="fi-FI" sz="320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813995"/>
          </a:xfrm>
        </p:spPr>
        <p:txBody>
          <a:bodyPr>
            <a:normAutofit lnSpcReduction="10000"/>
          </a:bodyPr>
          <a:lstStyle/>
          <a:p>
            <a:r>
              <a:rPr lang="fi-FI" sz="2400" dirty="0" smtClean="0"/>
              <a:t>POHJANA Perusopetuslaki 628/21.8.1998, 21 § sekä</a:t>
            </a:r>
          </a:p>
          <a:p>
            <a:pPr marL="0" indent="0">
              <a:buNone/>
            </a:pPr>
            <a:r>
              <a:rPr lang="fi-FI" sz="2400" dirty="0" smtClean="0"/>
              <a:t>     Opetusministeriön päätös 19/11/30.12.1998</a:t>
            </a:r>
          </a:p>
          <a:p>
            <a:r>
              <a:rPr lang="fi-FI" sz="2400" dirty="0" smtClean="0"/>
              <a:t>TOIMEENPANO Opetushallitukselle</a:t>
            </a:r>
          </a:p>
          <a:p>
            <a:r>
              <a:rPr lang="fi-FI" sz="2400" dirty="0" smtClean="0"/>
              <a:t>RUOTSIN, FINSKAN JA ENGLANNIN KIELTEN ARVIOINNIT</a:t>
            </a:r>
          </a:p>
          <a:p>
            <a:pPr marL="0" indent="0">
              <a:buNone/>
            </a:pPr>
            <a:r>
              <a:rPr lang="fi-FI" sz="2400" dirty="0"/>
              <a:t> </a:t>
            </a:r>
            <a:r>
              <a:rPr lang="fi-FI" sz="2400" dirty="0" smtClean="0"/>
              <a:t>    - A-englanti v. 1999, 9. </a:t>
            </a:r>
            <a:r>
              <a:rPr lang="fi-FI" sz="2400" dirty="0" err="1" smtClean="0"/>
              <a:t>lk</a:t>
            </a:r>
            <a:endParaRPr lang="fi-FI" sz="2400" dirty="0" smtClean="0"/>
          </a:p>
          <a:p>
            <a:pPr marL="0" indent="0">
              <a:buNone/>
            </a:pPr>
            <a:r>
              <a:rPr lang="fi-FI" sz="2400" dirty="0"/>
              <a:t> </a:t>
            </a:r>
            <a:r>
              <a:rPr lang="fi-FI" sz="2400" dirty="0" smtClean="0"/>
              <a:t>    - A- ja B-ruotsi v. 2001, 9. </a:t>
            </a:r>
            <a:r>
              <a:rPr lang="fi-FI" sz="2400" dirty="0" err="1" smtClean="0"/>
              <a:t>lk</a:t>
            </a:r>
            <a:endParaRPr lang="fi-FI" sz="2400" dirty="0" smtClean="0"/>
          </a:p>
          <a:p>
            <a:pPr marL="0" indent="0">
              <a:buNone/>
            </a:pPr>
            <a:r>
              <a:rPr lang="fi-FI" sz="2400" dirty="0"/>
              <a:t> </a:t>
            </a:r>
            <a:r>
              <a:rPr lang="fi-FI" sz="2400" dirty="0" smtClean="0"/>
              <a:t>    - </a:t>
            </a:r>
            <a:r>
              <a:rPr lang="fi-FI" sz="2400" dirty="0" err="1" smtClean="0"/>
              <a:t>A-finska</a:t>
            </a:r>
            <a:r>
              <a:rPr lang="fi-FI" sz="2400" dirty="0" smtClean="0"/>
              <a:t> ja </a:t>
            </a:r>
            <a:r>
              <a:rPr lang="fi-FI" sz="2400" dirty="0" err="1" smtClean="0"/>
              <a:t>modersmålsinriktad</a:t>
            </a:r>
            <a:r>
              <a:rPr lang="fi-FI" sz="2400" dirty="0" smtClean="0"/>
              <a:t> </a:t>
            </a:r>
            <a:r>
              <a:rPr lang="fi-FI" sz="2400" dirty="0" err="1" smtClean="0"/>
              <a:t>finska</a:t>
            </a:r>
            <a:r>
              <a:rPr lang="fi-FI" sz="2400" dirty="0" smtClean="0"/>
              <a:t> (</a:t>
            </a:r>
            <a:r>
              <a:rPr lang="fi-FI" sz="2400" dirty="0" err="1" smtClean="0"/>
              <a:t>mofi</a:t>
            </a:r>
            <a:r>
              <a:rPr lang="fi-FI" sz="2400" dirty="0" smtClean="0"/>
              <a:t>) v. 2001, 9. </a:t>
            </a:r>
            <a:r>
              <a:rPr lang="fi-FI" sz="2400" dirty="0" err="1" smtClean="0"/>
              <a:t>lk</a:t>
            </a:r>
            <a:endParaRPr lang="fi-FI" sz="2400" dirty="0" smtClean="0"/>
          </a:p>
          <a:p>
            <a:pPr marL="0" indent="0">
              <a:buNone/>
            </a:pPr>
            <a:r>
              <a:rPr lang="fi-FI" sz="2400" dirty="0"/>
              <a:t> </a:t>
            </a:r>
            <a:r>
              <a:rPr lang="fi-FI" sz="2400" dirty="0" smtClean="0"/>
              <a:t>    - B-ruotsi v. 2008, 9. </a:t>
            </a:r>
            <a:r>
              <a:rPr lang="fi-FI" sz="2400" dirty="0" err="1" smtClean="0"/>
              <a:t>lk</a:t>
            </a:r>
            <a:endParaRPr lang="fi-FI" sz="2400" dirty="0" smtClean="0"/>
          </a:p>
          <a:p>
            <a:pPr marL="0" indent="0">
              <a:buNone/>
            </a:pPr>
            <a:r>
              <a:rPr lang="fi-FI" sz="2400" dirty="0"/>
              <a:t> </a:t>
            </a:r>
            <a:r>
              <a:rPr lang="fi-FI" sz="2400" dirty="0" smtClean="0"/>
              <a:t>    - </a:t>
            </a:r>
            <a:r>
              <a:rPr lang="fi-FI" sz="2400" dirty="0" err="1" smtClean="0"/>
              <a:t>A-finska</a:t>
            </a:r>
            <a:r>
              <a:rPr lang="fi-FI" sz="2400" dirty="0" smtClean="0"/>
              <a:t> ja </a:t>
            </a:r>
            <a:r>
              <a:rPr lang="fi-FI" sz="2400" dirty="0" err="1" smtClean="0"/>
              <a:t>mofi</a:t>
            </a:r>
            <a:r>
              <a:rPr lang="fi-FI" sz="2400" dirty="0" smtClean="0"/>
              <a:t> v. 2009, 9 </a:t>
            </a:r>
            <a:r>
              <a:rPr lang="fi-FI" sz="2400" dirty="0" err="1" smtClean="0"/>
              <a:t>lk</a:t>
            </a:r>
            <a:endParaRPr lang="fi-FI" sz="2400" dirty="0" smtClean="0"/>
          </a:p>
          <a:p>
            <a:pPr marL="0" indent="0">
              <a:buNone/>
            </a:pPr>
            <a:r>
              <a:rPr lang="fi-FI" sz="2400" dirty="0"/>
              <a:t> </a:t>
            </a:r>
            <a:r>
              <a:rPr lang="fi-FI" sz="2400" dirty="0" smtClean="0"/>
              <a:t>    - A-ruotsi v. 2013, 9. </a:t>
            </a:r>
            <a:r>
              <a:rPr lang="fi-FI" sz="2400" dirty="0" err="1" smtClean="0"/>
              <a:t>lk</a:t>
            </a:r>
            <a:endParaRPr lang="fi-FI" sz="2400" dirty="0" smtClean="0"/>
          </a:p>
          <a:p>
            <a:pPr marL="0" indent="0">
              <a:buNone/>
            </a:pPr>
            <a:r>
              <a:rPr lang="fi-FI" sz="2400" dirty="0"/>
              <a:t> </a:t>
            </a:r>
            <a:r>
              <a:rPr lang="fi-FI" sz="2400" dirty="0" smtClean="0"/>
              <a:t>    - A-englanti v. 2013, </a:t>
            </a:r>
            <a:r>
              <a:rPr lang="fi-FI" sz="2400" dirty="0" err="1" smtClean="0"/>
              <a:t>lk</a:t>
            </a:r>
            <a:endParaRPr lang="fi-FI" sz="2400" dirty="0" smtClean="0"/>
          </a:p>
          <a:p>
            <a:endParaRPr lang="fi-FI" sz="2400" dirty="0" smtClean="0"/>
          </a:p>
          <a:p>
            <a:endParaRPr lang="fi-FI" sz="2400" dirty="0"/>
          </a:p>
        </p:txBody>
      </p:sp>
      <p:pic>
        <p:nvPicPr>
          <p:cNvPr id="4" name="Ääni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507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95"/>
    </mc:Choice>
    <mc:Fallback>
      <p:transition spd="slow" advTm="15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/>
              <a:t>O</a:t>
            </a:r>
            <a:r>
              <a:rPr lang="fi-FI" sz="3200" dirty="0" smtClean="0"/>
              <a:t>ppimistulosten raportointi</a:t>
            </a:r>
            <a:endParaRPr lang="fi-FI" sz="320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400" dirty="0" smtClean="0"/>
              <a:t>Vuosien 1999, 2001 ja 2002 ruotsin, </a:t>
            </a:r>
            <a:r>
              <a:rPr lang="fi-FI" sz="2400" dirty="0" err="1" smtClean="0"/>
              <a:t>finskan</a:t>
            </a:r>
            <a:r>
              <a:rPr lang="fi-FI" sz="2400" dirty="0" smtClean="0"/>
              <a:t> ja englannin oppimistulokset raportoitiin ratkaisuosuuksina.</a:t>
            </a:r>
          </a:p>
          <a:p>
            <a:r>
              <a:rPr lang="fi-FI" sz="2400" dirty="0" smtClean="0"/>
              <a:t>Vuosien 2008 ja 2009 tulokset raportoitiin sekä ratkaisuosuuksina että taitotasoina.</a:t>
            </a:r>
          </a:p>
          <a:p>
            <a:r>
              <a:rPr lang="fi-FI" sz="2400" dirty="0" smtClean="0"/>
              <a:t>Vuoden 2013 oppimistulokset raportoitiin taitotasoina.</a:t>
            </a:r>
          </a:p>
          <a:p>
            <a:r>
              <a:rPr lang="fi-FI" sz="2400" dirty="0" smtClean="0"/>
              <a:t>Vuoden 1999 englannin oppimistuloksista tehtiin väitöskirja (2007), jossa oppimistulokset linkitettiin Yleiseurooppalaisen viitekehyksen (CEFR)  ja Perusopetuksen opetussuunnitelman perusteiden 2004 taitotasoihin. Koetehtävien laadinnassa oltiin jo käytetty hyväksi </a:t>
            </a:r>
            <a:r>
              <a:rPr lang="fi-FI" sz="2400" dirty="0" err="1" smtClean="0"/>
              <a:t>CEFRin</a:t>
            </a:r>
            <a:r>
              <a:rPr lang="fi-FI" sz="2400" dirty="0" smtClean="0"/>
              <a:t> englanninkielistä versiota.</a:t>
            </a:r>
          </a:p>
          <a:p>
            <a:endParaRPr lang="fi-FI" dirty="0"/>
          </a:p>
        </p:txBody>
      </p:sp>
      <p:pic>
        <p:nvPicPr>
          <p:cNvPr id="4" name="Ääni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507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28"/>
    </mc:Choice>
    <mc:Fallback>
      <p:transition spd="slow" advTm="16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 smtClean="0"/>
              <a:t>Kielitutkintojen linkittäminen l. </a:t>
            </a:r>
            <a:r>
              <a:rPr lang="fi-FI" sz="3200" dirty="0" err="1" smtClean="0"/>
              <a:t>verrantaminen</a:t>
            </a:r>
            <a:endParaRPr lang="fi-FI" sz="320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i-FI" sz="2400" dirty="0" smtClean="0"/>
              <a:t>Eri taitotasoasteikkoja (esim. ratkaisuosuuksia) käyttäen arvioitujen tutkinto- tai arviointitulosten välisen vastaavuuden määrittäminen. </a:t>
            </a:r>
          </a:p>
          <a:p>
            <a:r>
              <a:rPr lang="fi-FI" sz="2400" dirty="0" smtClean="0"/>
              <a:t>Käytetään reseptiivisten taitojen oppimistulosten määrittämiseen.</a:t>
            </a:r>
          </a:p>
          <a:p>
            <a:r>
              <a:rPr lang="fi-FI" sz="2400" dirty="0" smtClean="0"/>
              <a:t>Tarvitaan empiiriset  koetulokset (tässä tapauksessa oppilaiden pistemäärät) ja kokeneiden opettajien taitotasoarviot.</a:t>
            </a:r>
          </a:p>
          <a:p>
            <a:r>
              <a:rPr lang="fi-FI" sz="2400" dirty="0" smtClean="0"/>
              <a:t>Edellä mainittujen tietojen pohjalta määritetään tietty minimipistemäärä, standardi, joka on taitotason katkaisukohta (</a:t>
            </a:r>
            <a:r>
              <a:rPr lang="fi-FI" sz="2400" dirty="0" err="1" smtClean="0"/>
              <a:t>cut-off</a:t>
            </a:r>
            <a:r>
              <a:rPr lang="fi-FI" sz="2400" dirty="0" smtClean="0"/>
              <a:t> </a:t>
            </a:r>
            <a:r>
              <a:rPr lang="fi-FI" sz="2400" dirty="0" err="1" smtClean="0"/>
              <a:t>point</a:t>
            </a:r>
            <a:r>
              <a:rPr lang="fi-FI" sz="2400" dirty="0" smtClean="0"/>
              <a:t>).</a:t>
            </a:r>
          </a:p>
          <a:p>
            <a:r>
              <a:rPr lang="fi-FI" sz="2400" dirty="0" smtClean="0"/>
              <a:t>Produktiivisten taitojen tulokset sijoitetaan sovittujen kriteerien määrittämille taitotasoille.</a:t>
            </a:r>
          </a:p>
        </p:txBody>
      </p:sp>
      <p:pic>
        <p:nvPicPr>
          <p:cNvPr id="4" name="Ääni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042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90"/>
    </mc:Choice>
    <mc:Fallback>
      <p:transition spd="slow" advTm="15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KANSAINVÄLISET V IERAIDEN KIELTEN ARVIOINNIT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i-FI" b="1" dirty="0" smtClean="0"/>
              <a:t>Suomi on 1970-luvun jälkeen osallistunut vain kerran.</a:t>
            </a:r>
          </a:p>
          <a:p>
            <a:pPr marL="0" indent="0">
              <a:buNone/>
            </a:pPr>
            <a:r>
              <a:rPr lang="fi-FI" dirty="0" smtClean="0"/>
              <a:t>Kahdeksan maan (Suomi, Ruotsi, Norja, Tanska, Alankomaat, Espanja ja Ranska) yhteinen englannin kielen arviointi.</a:t>
            </a:r>
          </a:p>
          <a:p>
            <a:r>
              <a:rPr lang="fi-FI" b="1" dirty="0" smtClean="0"/>
              <a:t>Suomen tulokset </a:t>
            </a:r>
            <a:r>
              <a:rPr lang="fi-FI" dirty="0" smtClean="0"/>
              <a:t>(Tuokko, Eeva. 2003. Perusopetuksen päättövaiheen englannin kielen oppimistulosten kansainvälinen arviointi 2002. Oppimistulosten arviointi 3/2003. Opetushallitus. Yliopistopaino. Helsinki.)</a:t>
            </a:r>
          </a:p>
          <a:p>
            <a:r>
              <a:rPr lang="fi-FI" b="1" dirty="0" smtClean="0"/>
              <a:t>Ruotsin tulokset  </a:t>
            </a:r>
            <a:r>
              <a:rPr lang="fi-FI" dirty="0" smtClean="0"/>
              <a:t>(</a:t>
            </a:r>
            <a:r>
              <a:rPr lang="fi-FI" dirty="0" err="1" smtClean="0"/>
              <a:t>Engelska</a:t>
            </a:r>
            <a:r>
              <a:rPr lang="fi-FI" dirty="0" smtClean="0"/>
              <a:t> i </a:t>
            </a:r>
            <a:r>
              <a:rPr lang="fi-FI" dirty="0" err="1" smtClean="0"/>
              <a:t>åtta</a:t>
            </a:r>
            <a:r>
              <a:rPr lang="fi-FI" dirty="0" smtClean="0"/>
              <a:t> </a:t>
            </a:r>
            <a:r>
              <a:rPr lang="fi-FI" dirty="0" err="1" smtClean="0"/>
              <a:t>europeiska</a:t>
            </a:r>
            <a:r>
              <a:rPr lang="fi-FI" dirty="0" smtClean="0"/>
              <a:t> </a:t>
            </a:r>
            <a:r>
              <a:rPr lang="fi-FI" dirty="0" err="1" smtClean="0"/>
              <a:t>länder</a:t>
            </a:r>
            <a:r>
              <a:rPr lang="fi-FI" dirty="0" smtClean="0"/>
              <a:t> – en </a:t>
            </a:r>
            <a:r>
              <a:rPr lang="fi-FI" dirty="0" err="1" smtClean="0"/>
              <a:t>undersökning</a:t>
            </a:r>
            <a:r>
              <a:rPr lang="fi-FI" dirty="0" smtClean="0"/>
              <a:t> av </a:t>
            </a:r>
            <a:r>
              <a:rPr lang="fi-FI" dirty="0" err="1" smtClean="0"/>
              <a:t>ungdomars</a:t>
            </a:r>
            <a:r>
              <a:rPr lang="fi-FI" dirty="0" smtClean="0"/>
              <a:t> </a:t>
            </a:r>
            <a:r>
              <a:rPr lang="fi-FI" dirty="0" err="1" smtClean="0"/>
              <a:t>kunskaper</a:t>
            </a:r>
            <a:r>
              <a:rPr lang="fi-FI" dirty="0" smtClean="0"/>
              <a:t> </a:t>
            </a:r>
            <a:r>
              <a:rPr lang="fi-FI" dirty="0" err="1" smtClean="0"/>
              <a:t>och</a:t>
            </a:r>
            <a:r>
              <a:rPr lang="fi-FI" dirty="0" smtClean="0"/>
              <a:t> </a:t>
            </a:r>
            <a:r>
              <a:rPr lang="fi-FI" dirty="0" err="1" smtClean="0"/>
              <a:t>uppfattnigar</a:t>
            </a:r>
            <a:r>
              <a:rPr lang="fi-FI" dirty="0" smtClean="0"/>
              <a:t>. Svensk </a:t>
            </a:r>
            <a:r>
              <a:rPr lang="fi-FI" dirty="0" err="1" smtClean="0"/>
              <a:t>huvudrapport</a:t>
            </a:r>
            <a:r>
              <a:rPr lang="fi-FI" dirty="0" smtClean="0"/>
              <a:t>. </a:t>
            </a:r>
            <a:r>
              <a:rPr lang="fi-FI" dirty="0" err="1" smtClean="0"/>
              <a:t>Rapport</a:t>
            </a:r>
            <a:r>
              <a:rPr lang="fi-FI" dirty="0" smtClean="0"/>
              <a:t> 242, 2004. </a:t>
            </a:r>
            <a:r>
              <a:rPr lang="fi-FI" dirty="0" err="1" smtClean="0"/>
              <a:t>Solv</a:t>
            </a:r>
            <a:r>
              <a:rPr lang="fi-FI" dirty="0" smtClean="0"/>
              <a:t> </a:t>
            </a:r>
            <a:r>
              <a:rPr lang="fi-FI" dirty="0" err="1" smtClean="0"/>
              <a:t>erket</a:t>
            </a:r>
            <a:r>
              <a:rPr lang="fi-FI" dirty="0" smtClean="0"/>
              <a:t>. </a:t>
            </a:r>
            <a:r>
              <a:rPr lang="fi-FI" dirty="0" err="1" smtClean="0"/>
              <a:t>Lenanders</a:t>
            </a:r>
            <a:r>
              <a:rPr lang="fi-FI" dirty="0" smtClean="0"/>
              <a:t> </a:t>
            </a:r>
            <a:r>
              <a:rPr lang="fi-FI" dirty="0" err="1" smtClean="0"/>
              <a:t>grafiska</a:t>
            </a:r>
            <a:r>
              <a:rPr lang="fi-FI" dirty="0" smtClean="0"/>
              <a:t> AB.  Kalmar. Stockholm.)</a:t>
            </a:r>
          </a:p>
          <a:p>
            <a:r>
              <a:rPr lang="fi-FI" b="1" dirty="0" smtClean="0"/>
              <a:t>Kansainväliset tulokset </a:t>
            </a:r>
            <a:r>
              <a:rPr lang="fi-FI" dirty="0" smtClean="0"/>
              <a:t>(</a:t>
            </a:r>
            <a:r>
              <a:rPr lang="en-US" dirty="0"/>
              <a:t>European Commission. 2012. FIRST European survey of language competences. Final report. Brussels: European Commission / Education and Training. http://ec.europa.eu/languages/eslc/index.html</a:t>
            </a:r>
            <a:r>
              <a:rPr lang="en-US" dirty="0" smtClean="0"/>
              <a:t>.)</a:t>
            </a: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95673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59"/>
    </mc:Choice>
    <mc:Fallback>
      <p:transition spd="slow" advTm="16359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 smtClean="0"/>
              <a:t>RUOTSIN JA ENGLANNIN KANSALLISTEN ARVIOINTIEN TAITOTASOKOHTAISET TULOKSET</a:t>
            </a:r>
            <a:endParaRPr lang="fi-FI" sz="320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 fontScale="85000" lnSpcReduction="10000"/>
          </a:bodyPr>
          <a:lstStyle/>
          <a:p>
            <a:r>
              <a:rPr lang="fi-FI" dirty="0" smtClean="0"/>
              <a:t>Seuraavissa neljässä taulukossa esitetään englannin ja ruotsin kansallisten arviointien oppimistulokset taitotasoittain kielitaidon eri osa-alueilla.</a:t>
            </a:r>
          </a:p>
          <a:p>
            <a:r>
              <a:rPr lang="fi-FI" dirty="0" smtClean="0"/>
              <a:t>OPS 2004:n hyvää taitotasoa (8) vastaava luku on suurennettu ja tummennettu.</a:t>
            </a:r>
          </a:p>
          <a:p>
            <a:r>
              <a:rPr lang="fi-FI" dirty="0" smtClean="0"/>
              <a:t>Vuoden 1999 englannin tulokset ovat väitöskirjatutkimuksen (Tuokko 2007) OPS 2004 taitotasoasteikkoihin linkitettyjä tuloksia.</a:t>
            </a:r>
          </a:p>
          <a:p>
            <a:r>
              <a:rPr lang="fi-FI" dirty="0" smtClean="0"/>
              <a:t>Vuosien 1999 ja 2001 arviointien tehtävät perustuivat OPS 1994:än, vaikka niiden laadinnassa oli jo otettu huomioon </a:t>
            </a:r>
            <a:r>
              <a:rPr lang="fi-FI" dirty="0" err="1" smtClean="0"/>
              <a:t>CEFRin</a:t>
            </a:r>
            <a:r>
              <a:rPr lang="fi-FI" dirty="0" smtClean="0"/>
              <a:t> tehtäväkuvaukset.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11749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54"/>
    </mc:Choice>
    <mc:Fallback>
      <p:transition spd="slow" advTm="15754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846</TotalTime>
  <Words>914</Words>
  <Application>Microsoft Office PowerPoint</Application>
  <PresentationFormat>Näytössä katseltava diaesitys (4:3)</PresentationFormat>
  <Paragraphs>246</Paragraphs>
  <Slides>18</Slides>
  <Notes>2</Notes>
  <HiddenSlides>0</HiddenSlides>
  <MMClips>7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Office-teema</vt:lpstr>
      <vt:lpstr>TIEKARTTA TÄHÄN PÄIVÄÄN</vt:lpstr>
      <vt:lpstr>PERUSKOULUN ALKUA TUKEVA ARVIOINTITOIMINTA</vt:lpstr>
      <vt:lpstr>PowerPoint-esitys</vt:lpstr>
      <vt:lpstr>Peruskoulun tilannekartoitus I, vieraat kielet</vt:lpstr>
      <vt:lpstr>KANSALLINEN OPPIMISTULOSTEN ARVIOINTIJÄRJESTELMÄ, (vieraat) kielet</vt:lpstr>
      <vt:lpstr>Oppimistulosten raportointi</vt:lpstr>
      <vt:lpstr>Kielitutkintojen linkittäminen l. verrantaminen</vt:lpstr>
      <vt:lpstr>KANSAINVÄLISET V IERAIDEN KIELTEN ARVIOINNIT</vt:lpstr>
      <vt:lpstr>RUOTSIN JA ENGLANNIN KANSALLISTEN ARVIOINTIEN TAITOTASOKOHTAISET TULOKSET</vt:lpstr>
      <vt:lpstr>PERUSKOULU 9. LK , PUHUMINEN</vt:lpstr>
      <vt:lpstr>PERUSKOULU 9. LK , KIRJOITTAMINEN</vt:lpstr>
      <vt:lpstr>PERUSKOULU 9. LK ,  KUULLUN YMMÄRTÄMINEN</vt:lpstr>
      <vt:lpstr>PERUSKOULU 9. LK , LUETUN YMMÄRTÄMINEN</vt:lpstr>
      <vt:lpstr>PUHUMINEN PERUSKOULU 9. LK</vt:lpstr>
      <vt:lpstr>KIRJOITTAMINEN PERUSKOULU 9. LK</vt:lpstr>
      <vt:lpstr>KUULLUN YMMÄRTÄMINEN PERUSKOULU 9. LK</vt:lpstr>
      <vt:lpstr>LUETUN YMMÄRTÄMINEN PERUSKOULU 9. LK</vt:lpstr>
      <vt:lpstr>QUO VADIS?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TIEKARTTA TÄHÄN PÄIVÄÄN</dc:title>
  <dc:creator>Eeva</dc:creator>
  <cp:lastModifiedBy>sauli</cp:lastModifiedBy>
  <cp:revision>50</cp:revision>
  <dcterms:created xsi:type="dcterms:W3CDTF">2015-09-18T11:32:03Z</dcterms:created>
  <dcterms:modified xsi:type="dcterms:W3CDTF">2015-09-30T06:23:57Z</dcterms:modified>
</cp:coreProperties>
</file>